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5" r:id="rId2"/>
    <p:sldId id="274" r:id="rId3"/>
    <p:sldId id="296" r:id="rId4"/>
    <p:sldId id="301" r:id="rId5"/>
    <p:sldId id="302" r:id="rId6"/>
    <p:sldId id="275" r:id="rId7"/>
    <p:sldId id="276" r:id="rId8"/>
    <p:sldId id="277" r:id="rId9"/>
    <p:sldId id="287" r:id="rId10"/>
    <p:sldId id="278" r:id="rId11"/>
    <p:sldId id="279" r:id="rId12"/>
    <p:sldId id="280" r:id="rId13"/>
    <p:sldId id="281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282" r:id="rId22"/>
    <p:sldId id="283" r:id="rId23"/>
    <p:sldId id="284" r:id="rId24"/>
    <p:sldId id="293" r:id="rId25"/>
    <p:sldId id="286" r:id="rId26"/>
  </p:sldIdLst>
  <p:sldSz cx="9144000" cy="5143500" type="screen16x9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488"/>
    <a:srgbClr val="EB2120"/>
    <a:srgbClr val="DC1516"/>
    <a:srgbClr val="E62A2D"/>
    <a:srgbClr val="415F9F"/>
    <a:srgbClr val="0176AC"/>
    <a:srgbClr val="F27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860" y="-7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1F1FA452-02E1-4C91-8945-32856554E1A2}" type="datetimeFigureOut">
              <a:rPr lang="en-CA" smtClean="0"/>
              <a:t>2018/08/31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F40FA86-FC04-4FBA-B593-99F3145877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400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878"/>
            <a:ext cx="8229600" cy="339447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123950"/>
            <a:ext cx="9144000" cy="0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S:\COMMS\Logo\Swirl\Swir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17" y="971550"/>
            <a:ext cx="439783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BC50-7CCC-45DB-884B-32957D3C568D}" type="datetimeFigureOut">
              <a:rPr lang="en-CA" smtClean="0"/>
              <a:pPr/>
              <a:t>2018/08/31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991E-D29A-4E4C-9A19-14661C26DFB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Wayne.easter.m1@parl.gc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3543300"/>
            <a:ext cx="9156451" cy="1314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92025" y="514351"/>
            <a:ext cx="7772400" cy="1257299"/>
          </a:xfrm>
        </p:spPr>
        <p:txBody>
          <a:bodyPr>
            <a:normAutofit/>
          </a:bodyPr>
          <a:lstStyle/>
          <a:p>
            <a:pPr lvl="0" defTabSz="457200">
              <a:lnSpc>
                <a:spcPts val="3000"/>
              </a:lnSpc>
              <a:spcBef>
                <a:spcPts val="0"/>
              </a:spcBef>
            </a:pPr>
            <a:r>
              <a:rPr lang="en-GB" sz="2000" b="1" dirty="0">
                <a:solidFill>
                  <a:srgbClr val="233A74"/>
                </a:solidFill>
                <a:latin typeface="Arial"/>
                <a:ea typeface="+mn-ea"/>
                <a:cs typeface="Arial"/>
              </a:rPr>
              <a:t/>
            </a:r>
            <a:br>
              <a:rPr lang="en-GB" sz="2000" b="1" dirty="0">
                <a:solidFill>
                  <a:srgbClr val="233A74"/>
                </a:solidFill>
                <a:latin typeface="Arial"/>
                <a:ea typeface="+mn-ea"/>
                <a:cs typeface="Arial"/>
              </a:rPr>
            </a:br>
            <a:endParaRPr lang="en-CA" sz="2200" i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92025" y="3543300"/>
            <a:ext cx="7772400" cy="1314450"/>
          </a:xfrm>
          <a:noFill/>
        </p:spPr>
        <p:txBody>
          <a:bodyPr anchor="ctr">
            <a:normAutofit fontScale="77500" lnSpcReduction="20000"/>
          </a:bodyPr>
          <a:lstStyle/>
          <a:p>
            <a:r>
              <a:rPr lang="fr-CA" sz="2000" dirty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L’honorable Wayne Easter, C.P., député</a:t>
            </a:r>
          </a:p>
          <a:p>
            <a:r>
              <a:rPr lang="fr-CA" sz="2000" dirty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Président, Comité permanent des finances de la Chambre des communes</a:t>
            </a:r>
          </a:p>
          <a:p>
            <a:r>
              <a:rPr lang="fr-CA" sz="2000" dirty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Chambre des communes du Canada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WayneEaster</a:t>
            </a: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2000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1" y="285750"/>
            <a:ext cx="6629399" cy="2971800"/>
          </a:xfrm>
          <a:prstGeom prst="rect">
            <a:avLst/>
          </a:prstGeom>
          <a:noFill/>
          <a:ln>
            <a:solidFill>
              <a:srgbClr val="1264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200"/>
              </a:lnSpc>
            </a:pPr>
            <a:r>
              <a:rPr lang="fr-CA" sz="3200" b="1" dirty="0">
                <a:solidFill>
                  <a:srgbClr val="233A74"/>
                </a:solidFill>
                <a:latin typeface="Arial"/>
                <a:cs typeface="Arial"/>
              </a:rPr>
              <a:t>Consultations </a:t>
            </a:r>
            <a:r>
              <a:rPr lang="fr-CA" sz="3200" b="1" dirty="0" err="1">
                <a:solidFill>
                  <a:srgbClr val="233A74"/>
                </a:solidFill>
                <a:latin typeface="Arial"/>
                <a:cs typeface="Arial"/>
              </a:rPr>
              <a:t>prébudgétaires</a:t>
            </a:r>
            <a:r>
              <a:rPr lang="fr-CA" sz="3200" b="1" dirty="0">
                <a:solidFill>
                  <a:srgbClr val="233A74"/>
                </a:solidFill>
                <a:latin typeface="Arial"/>
                <a:cs typeface="Arial"/>
              </a:rPr>
              <a:t> fédérales du Parlement du Canada : </a:t>
            </a:r>
          </a:p>
          <a:p>
            <a:pPr>
              <a:lnSpc>
                <a:spcPts val="3000"/>
              </a:lnSpc>
            </a:pPr>
            <a:endParaRPr lang="fr-CA" sz="3200" b="1" dirty="0">
              <a:solidFill>
                <a:srgbClr val="233A74"/>
              </a:solidFill>
              <a:latin typeface="Arial"/>
              <a:cs typeface="Arial"/>
            </a:endParaRPr>
          </a:p>
          <a:p>
            <a:pPr>
              <a:lnSpc>
                <a:spcPts val="3000"/>
              </a:lnSpc>
            </a:pPr>
            <a:r>
              <a:rPr lang="fr-CA" sz="3200" b="1" dirty="0">
                <a:solidFill>
                  <a:srgbClr val="233A74"/>
                </a:solidFill>
                <a:latin typeface="Arial"/>
                <a:cs typeface="Arial"/>
              </a:rPr>
              <a:t>Le rôle du Comité permanent des finances de la Chambre des </a:t>
            </a:r>
            <a:r>
              <a:rPr lang="fr-CA" sz="3200" b="1" dirty="0" smtClean="0">
                <a:solidFill>
                  <a:srgbClr val="233A74"/>
                </a:solidFill>
                <a:latin typeface="Arial"/>
                <a:cs typeface="Arial"/>
              </a:rPr>
              <a:t>communes</a:t>
            </a:r>
            <a:endParaRPr lang="fr-CA" sz="3200" b="1" dirty="0">
              <a:solidFill>
                <a:srgbClr val="233A74"/>
              </a:solidFill>
              <a:latin typeface="Arial"/>
              <a:cs typeface="Arial"/>
            </a:endParaRPr>
          </a:p>
        </p:txBody>
      </p:sp>
      <p:pic>
        <p:nvPicPr>
          <p:cNvPr id="10" name="Picture 2" descr="S:\PROGRAMS\PLENARY\Plenary 15 - CANADA 2018\Comms\Branding\PoC\PA 15 Branding Banne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6" r="14836" b="28571"/>
          <a:stretch/>
        </p:blipFill>
        <p:spPr bwMode="auto">
          <a:xfrm>
            <a:off x="0" y="4857750"/>
            <a:ext cx="914400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2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2011 : le premier pas vers les consultations en ligne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Tous les mémoires sont disponibles sur le site Web du Comité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Le nombre de témoins invités à faire une présentation devant le Comité est strictement limité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Des limites strictes sont imposées en tout temps 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date limite pour demander à comparaître comme témoin ou à présenter un mémoire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nombre limite de pages, voire de propositions, par mémoire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Le but est de toujours recevoir des mémoires et des présentations axés sur certains thèmes ou enjeux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1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2012 : l’évolution des consultations </a:t>
            </a:r>
            <a:b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en ligne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9600" dirty="0">
                <a:latin typeface="Arial" pitchFamily="34" charset="0"/>
                <a:cs typeface="Arial" pitchFamily="34" charset="0"/>
              </a:rPr>
              <a:t>Les « mémoires » sont soumis en ligne sous forme de réponses à des questions précises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Arial" pitchFamily="34" charset="0"/>
              <a:buChar char="•"/>
            </a:pPr>
            <a:r>
              <a:rPr lang="fr-CA" sz="9600" dirty="0">
                <a:latin typeface="Arial" pitchFamily="34" charset="0"/>
                <a:cs typeface="Arial" pitchFamily="34" charset="0"/>
              </a:rPr>
              <a:t>Certains mémoires ne répondent pas aux questions précises du Comité, alors que d’autres sont répétitifs, dépassent la longueur allouée ou ne permettent pas de clairement cerner « la demande »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Arial" pitchFamily="34" charset="0"/>
              <a:buChar char="•"/>
            </a:pPr>
            <a:r>
              <a:rPr lang="fr-CA" sz="9600" kern="0" dirty="0">
                <a:latin typeface="Arial" pitchFamily="34" charset="0"/>
                <a:cs typeface="Arial" pitchFamily="34" charset="0"/>
              </a:rPr>
              <a:t>On note une hausse significative du nombre de répondants qui sont des particuliers et une légère baisse du nombre de répondants qui sont des organisations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2013 : l’adoption d’une approche quelque peu différente des consultations en ligne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dirty="0">
                <a:latin typeface="Arial" pitchFamily="34" charset="0"/>
                <a:cs typeface="Arial" pitchFamily="34" charset="0"/>
              </a:rPr>
              <a:t>Le Comité demande aux témoins et aux personnes qui soumettent un mémoire d’aborder l’un des six sujets précis, en veillant surtout à définir : </a:t>
            </a:r>
          </a:p>
          <a:p>
            <a:pPr lvl="1" fontAlgn="base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les « gagnants » et les « perdants » à la suite de la ou des propositions</a:t>
            </a:r>
          </a:p>
          <a:p>
            <a:pPr lvl="1" fontAlgn="base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le coût fiscal estimatif de la ou des propositions pour le gouvernement fédéral</a:t>
            </a:r>
          </a:p>
          <a:p>
            <a:pPr lvl="1" fontAlgn="base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les façons de financer la ou les propositions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De 2014 à 2017 : l’évolution des consultations en ligne se poursuit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Le Comité poursuit le processus à « deux </a:t>
            </a:r>
            <a:b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volets » 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nombre limite de témoins invités à comparaître pour aborder des thèmes précis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mémoires soumis et téléchargés sur le site Web du Comité, portant aussi idéalement sur ces thèmes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7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De 2015 à 2018 : mon mandat </a:t>
            </a:r>
            <a:br>
              <a:rPr lang="fr-CA" sz="3600" b="1" dirty="0">
                <a:latin typeface="Arial" pitchFamily="34" charset="0"/>
                <a:cs typeface="Arial" pitchFamily="34" charset="0"/>
              </a:rPr>
            </a:br>
            <a:r>
              <a:rPr lang="fr-CA" sz="3600" b="1" dirty="0">
                <a:latin typeface="Arial" pitchFamily="34" charset="0"/>
                <a:cs typeface="Arial" pitchFamily="34" charset="0"/>
              </a:rPr>
              <a:t>en tant que président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Clr>
                <a:srgbClr val="FFC000"/>
              </a:buClr>
            </a:pPr>
            <a:r>
              <a:rPr lang="fr-CA" sz="2600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Poursuite du processus à « deux volets »</a:t>
            </a:r>
          </a:p>
          <a:p>
            <a:pPr lvl="0">
              <a:buClr>
                <a:srgbClr val="FFC000"/>
              </a:buClr>
            </a:pPr>
            <a:r>
              <a:rPr lang="fr-CA" sz="2600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Thèmes précis pour la comparution en tant que témoin et pour les mémoires soumis</a:t>
            </a:r>
          </a:p>
          <a:p>
            <a:pPr lvl="0">
              <a:buClr>
                <a:srgbClr val="FFC000"/>
              </a:buClr>
            </a:pPr>
            <a:r>
              <a:rPr lang="fr-CA" sz="2600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Tenue d’audiences à Ottawa et dans tout le pays et parfois de missions d’enquête aux États-Unis</a:t>
            </a:r>
          </a:p>
          <a:p>
            <a:pPr lvl="0">
              <a:buClr>
                <a:srgbClr val="FFC000"/>
              </a:buClr>
            </a:pPr>
            <a:r>
              <a:rPr lang="fr-CA" sz="2600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Efforts constants du Comité pour être inclusif dans le choix des thèmes, la sélection des témoins, la rédaction du rapport et la formulation des recommandations</a:t>
            </a:r>
            <a:endParaRPr lang="fr-CA" sz="2600" dirty="0">
              <a:solidFill>
                <a:prstClr val="black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De 2015 à 2018 : mon mandat </a:t>
            </a:r>
            <a:br>
              <a:rPr lang="fr-CA" sz="3600" b="1" dirty="0">
                <a:latin typeface="Arial" pitchFamily="34" charset="0"/>
                <a:cs typeface="Arial" pitchFamily="34" charset="0"/>
              </a:rPr>
            </a:br>
            <a:r>
              <a:rPr lang="fr-CA" sz="3600" b="1" dirty="0">
                <a:latin typeface="Arial" pitchFamily="34" charset="0"/>
                <a:cs typeface="Arial" pitchFamily="34" charset="0"/>
              </a:rPr>
              <a:t>en tant que président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fr-CA" sz="1900" dirty="0">
                <a:latin typeface="Arial" pitchFamily="34" charset="0"/>
                <a:cs typeface="Arial" pitchFamily="34" charset="0"/>
              </a:rPr>
              <a:t>Inclusif en ce sens que toute personne ou tout groupe peut soumettre un mémoire</a:t>
            </a:r>
          </a:p>
          <a:p>
            <a:pPr>
              <a:buClr>
                <a:srgbClr val="FFC000"/>
              </a:buClr>
            </a:pPr>
            <a:r>
              <a:rPr lang="fr-CA" sz="1900" dirty="0">
                <a:latin typeface="Arial" pitchFamily="34" charset="0"/>
                <a:cs typeface="Arial" pitchFamily="34" charset="0"/>
              </a:rPr>
              <a:t>Les mémoires et les témoins représentent souvent une grande variété de secteurs, de régions et de groupes démographiques du Canada</a:t>
            </a:r>
          </a:p>
          <a:p>
            <a:pPr>
              <a:buClr>
                <a:srgbClr val="FFC000"/>
              </a:buClr>
            </a:pPr>
            <a:r>
              <a:rPr lang="fr-CA" sz="1900" dirty="0" err="1">
                <a:latin typeface="Arial" pitchFamily="34" charset="0"/>
                <a:cs typeface="Arial" pitchFamily="34" charset="0"/>
              </a:rPr>
              <a:t>Sexospécifique</a:t>
            </a:r>
            <a:r>
              <a:rPr lang="fr-CA" sz="1900" dirty="0">
                <a:latin typeface="Arial" pitchFamily="34" charset="0"/>
                <a:cs typeface="Arial" pitchFamily="34" charset="0"/>
              </a:rPr>
              <a:t> en ce sens que certains mémoires et témoins mettent en lumière les priorités des femmes</a:t>
            </a:r>
          </a:p>
          <a:p>
            <a:pPr lvl="0">
              <a:buClr>
                <a:srgbClr val="FFC000"/>
              </a:buClr>
            </a:pPr>
            <a:r>
              <a:rPr lang="fr-CA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 rapport du Comité, y compris les recommandations, éclaire les décisions du ministre des Finances au sujet du budget</a:t>
            </a:r>
            <a:endParaRPr lang="en-CA" sz="1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FFC000"/>
              </a:buClr>
            </a:pPr>
            <a:r>
              <a:rPr lang="fr-CA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 cours des dernières années, le budget fédéral a fait l’objet d’une analyse comparative entre les sexes</a:t>
            </a:r>
            <a:endParaRPr lang="en-CA" sz="1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2017 : les faits saillants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Les audiences publiques se sont déroulées du 19 septembre au 1</a:t>
            </a:r>
            <a:r>
              <a:rPr lang="fr-CA" baseline="30000" dirty="0">
                <a:latin typeface="Arial" pitchFamily="34" charset="0"/>
                <a:cs typeface="Arial" pitchFamily="34" charset="0"/>
              </a:rPr>
              <a:t>er</a:t>
            </a:r>
            <a:r>
              <a:rPr lang="fr-CA" dirty="0">
                <a:latin typeface="Arial" pitchFamily="34" charset="0"/>
                <a:cs typeface="Arial" pitchFamily="34" charset="0"/>
              </a:rPr>
              <a:t> décembre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Plus de 300 témoins ont comparu dans le cadre de 16 assemblées, dont certaines comprenaient une séance ouverte à tous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Plus de 400 mémoires soumis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Rapport contenant 92 recommandations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7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2017 : les faits saillants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Particuliers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Santé, sécurité et mieux-être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Éducation, compétences et emploi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Groupes sous-représentés, y compris les personnes âgées, les peuples autochtones, les femmes et les personnes handicapées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fr-CA" sz="3200" b="1" dirty="0">
                <a:latin typeface="Arial" pitchFamily="34" charset="0"/>
                <a:cs typeface="Arial" pitchFamily="34" charset="0"/>
              </a:rPr>
              <a:t>2017 : les faits saillants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Entreprises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Taxation et exigences réglementaires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Soutien au commerce et aux entreprises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Mesures en faveur de l’emploi et contributions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Propositions visant certains secteurs et entreprises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2017 : les faits saillants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Gouvernement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Politique économique et fiscale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Politique environnementale, scientifique et sociale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dirty="0">
                <a:latin typeface="Arial" pitchFamily="34" charset="0"/>
                <a:cs typeface="Arial" pitchFamily="34" charset="0"/>
              </a:rPr>
              <a:t>Infrastructure et transports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Raison : le 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Règlement de la </a:t>
            </a:r>
            <a:b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Chambre des communes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Le Règlement de la Chambre des communes autorise le Comité permanent des finances à examiner les propositions relatives à la politique budgétaire du gouvernement fédéral et à en faire rapport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Les audiences publiques tenues dans le cadre des consultations </a:t>
            </a:r>
            <a:r>
              <a:rPr lang="fr-CA" dirty="0" err="1">
                <a:latin typeface="Arial" pitchFamily="34" charset="0"/>
                <a:cs typeface="Arial" pitchFamily="34" charset="0"/>
              </a:rPr>
              <a:t>prébudgétaires</a:t>
            </a:r>
            <a:r>
              <a:rPr lang="fr-CA" dirty="0">
                <a:latin typeface="Arial" pitchFamily="34" charset="0"/>
                <a:cs typeface="Arial" pitchFamily="34" charset="0"/>
              </a:rPr>
              <a:t> commencent en septembre de chaque année, et l’exercice se termine par le dépôt du rapport à la Chambre des communes en décembre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latin typeface="Arial" pitchFamily="34" charset="0"/>
                <a:cs typeface="Arial" pitchFamily="34" charset="0"/>
              </a:rPr>
              <a:t>2018 : jusqu’à présent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;"/>
              </a:rPr>
              <a:t>Le thème est la croissance économique comme outil pour assurer la compétitivité du Canada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;"/>
              </a:rPr>
              <a:t>Plus de 400 mémoires reçus à la date limite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;"/>
              </a:rPr>
              <a:t>Témoins possibles identifiés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;"/>
              </a:rPr>
              <a:t>Tenue d’audiences publiques à Ottawa et dans tout le pays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;"/>
              </a:rPr>
              <a:t>Planification d’une mission d’enquête aux </a:t>
            </a:r>
            <a:br>
              <a:rPr lang="fr-CA" dirty="0">
                <a:latin typeface="Arial;"/>
              </a:rPr>
            </a:br>
            <a:r>
              <a:rPr lang="fr-CA" dirty="0">
                <a:latin typeface="Arial;"/>
              </a:rPr>
              <a:t>États-Unis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Consultations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prébudgétaires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: </a:t>
            </a:r>
            <a:b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les bons coups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dirty="0">
                <a:latin typeface="Arial" pitchFamily="34" charset="0"/>
                <a:cs typeface="Arial" pitchFamily="34" charset="0"/>
              </a:rPr>
              <a:t>Nombre élevé de mémoires soumis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dirty="0">
                <a:latin typeface="Arial" pitchFamily="34" charset="0"/>
                <a:cs typeface="Arial" pitchFamily="34" charset="0"/>
              </a:rPr>
              <a:t>Mémoires généralement soumis avant la date limite fixée par le Comité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dirty="0">
                <a:latin typeface="Arial" pitchFamily="34" charset="0"/>
                <a:cs typeface="Arial" pitchFamily="34" charset="0"/>
              </a:rPr>
              <a:t>Mémoires soumis par un large éventail de secteurs, de régions et de groupes démographiques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Consultations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prébudgétaires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: </a:t>
            </a:r>
            <a:b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les moins bons coups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Certaines années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Quelques mémoires dépassent la longueur limite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Le contenu des mémoires est « répétitif »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La plupart des années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Le nombre de témoins qui demandent à comparaître dépasse le temps imparti aux audiences publiques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À des degrés divers, les mémoires et les témoins ne tiennent pas compte des thèmes définis par le Comité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Font typeface="Wingdings" panose="05000000000000000000" pitchFamily="2" charset="2"/>
              <a:buChar char="§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Consultations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prébudgétaires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: </a:t>
            </a:r>
            <a:b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leçons apprises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Veiller à ce que l’outil de consultation en ligne et tous les autres outils utilisés dans le cadre de l’exercice répondent aux exigences en matière de sécurité, de conception et autres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Mettre les outils à l’essai comme il se doit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Assurer la disponibilité d’un personnel suffisant compte tenu des incertitudes liées à la technologie, au nombre de réponses, etc. 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Consultations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prébudgétaires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</a:t>
            </a:r>
            <a:r>
              <a:rPr lang="en-GB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: </a:t>
            </a:r>
            <a:br>
              <a:rPr lang="en-GB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en-GB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leçons</a:t>
            </a:r>
            <a:r>
              <a:rPr lang="en-GB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apprises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3000" dirty="0">
                <a:latin typeface="Arial" pitchFamily="34" charset="0"/>
                <a:cs typeface="Arial" pitchFamily="34" charset="0"/>
              </a:rPr>
              <a:t>Cerner les thèmes qui comptent vraiment pour les particuliers, les entreprises, les collectivités et le pays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3000" dirty="0">
                <a:latin typeface="Arial" pitchFamily="34" charset="0"/>
                <a:cs typeface="Arial" pitchFamily="34" charset="0"/>
              </a:rPr>
              <a:t>Choisir des thèmes qui trouvent preneur auprès de l’ensemble des particuliers et des organisations</a:t>
            </a:r>
            <a:endParaRPr lang="en-GB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3000" dirty="0">
                <a:latin typeface="Arial" pitchFamily="34" charset="0"/>
                <a:cs typeface="Arial" pitchFamily="34" charset="0"/>
              </a:rPr>
              <a:t>Obtenir l’avis du plus grand nombre possible de particuliers et d’organisations concernés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3000" dirty="0">
                <a:latin typeface="Arial" pitchFamily="34" charset="0"/>
                <a:cs typeface="Arial" pitchFamily="34" charset="0"/>
              </a:rPr>
              <a:t>Être aussi inclusif que 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possible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r>
              <a:rPr lang="fr-CA" sz="3000" dirty="0">
                <a:latin typeface="Arial" pitchFamily="34" charset="0"/>
                <a:cs typeface="Arial" pitchFamily="34" charset="0"/>
              </a:rPr>
              <a:t>Intégrer au rapport du Comité la diversité des opinions exprimées par les témoins et dans les mémoires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6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Des questions?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Wayne Easter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Wayne.easter.m1@parl.gc.ca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613-992-2406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9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Comité : les membres et le personnel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Les membres du Comité permanent des finances proviennent des principaux partis politiques formant la Chambre des communes :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sz="1600" dirty="0">
                <a:latin typeface="Arial" pitchFamily="34" charset="0"/>
                <a:cs typeface="Arial" pitchFamily="34" charset="0"/>
              </a:rPr>
              <a:t>Parti libéral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sz="1600" dirty="0">
                <a:latin typeface="Arial" pitchFamily="34" charset="0"/>
                <a:cs typeface="Arial" pitchFamily="34" charset="0"/>
              </a:rPr>
              <a:t>Parti conservateur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fr-CA" sz="1600" dirty="0">
                <a:latin typeface="Arial" pitchFamily="34" charset="0"/>
                <a:cs typeface="Arial" pitchFamily="34" charset="0"/>
              </a:rPr>
              <a:t>Nouveau Parti démocratique</a:t>
            </a:r>
          </a:p>
          <a:p>
            <a:pPr>
              <a:buClr>
                <a:srgbClr val="FFC000"/>
              </a:buClr>
            </a:pPr>
            <a:r>
              <a:rPr lang="fr-CA" dirty="0">
                <a:latin typeface="Arial" pitchFamily="34" charset="0"/>
                <a:cs typeface="Arial" pitchFamily="34" charset="0"/>
              </a:rPr>
              <a:t>Dans le cadre de cet exercice, le Comité est généralement appuyé par deux commis, jusqu’à cinq analystes, un agent de la logistique, ainsi que de nombreux interprètes et traducteurs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Exercice de consultation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: l’échéancier habituel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Définir les thèmes à la fin de mai</a:t>
            </a:r>
          </a:p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Rédiger un communiqué de presse au début de juin pour annoncer les thèmes, les échéances pertinentes et, s’ils sont connus, les lieux et dates des audiences publiques</a:t>
            </a:r>
          </a:p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Tenir des audiences publiques à Ottawa et dans l’ensemble du Canada au cours de la dernière moitié du mois de septembre et pendant tout le mois d’octobre</a:t>
            </a:r>
          </a:p>
          <a:p>
            <a:pPr marL="0" indent="0">
              <a:buNone/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8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Exercice de consultation </a:t>
            </a:r>
            <a:r>
              <a:rPr lang="fr-CA" sz="3600" b="1" dirty="0" err="1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prébudgétaire</a:t>
            </a:r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 : l’échéancier habituel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Rédiger le rapport au cours des trois premières semaines de novembre</a:t>
            </a:r>
          </a:p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Réviser le rapport au cours de la dernière semaine de novembre et de la première semaine de décembre, au besoin</a:t>
            </a:r>
          </a:p>
          <a:p>
            <a:pPr marL="347472" lvl="1" indent="-347472">
              <a:buClr>
                <a:srgbClr val="FFC000"/>
              </a:buClr>
              <a:buFont typeface="Arial" pitchFamily="34" charset="0"/>
              <a:buChar char="•"/>
            </a:pPr>
            <a:r>
              <a:rPr lang="fr-CA" kern="0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Présenter le rapport devant la Chambre des communes au cours de la première moitié du mois de décembre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DB813"/>
              </a:buClr>
              <a:buSzPct val="140000"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7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1994 : l’année où tout a commencé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9875" lvl="0" indent="-269875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Tenue d’audiences publiques ayant permis d’orienter quelque peu le rapport du Comité, souvent sur les points suivants :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le processus budgétaire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les questions fiscales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la « nouvelle » économie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la productivité</a:t>
            </a:r>
            <a:endParaRPr lang="fr-CA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2002 : le point tournant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69875" lvl="0" indent="-269875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sz="8000" dirty="0">
                <a:latin typeface="Arial" pitchFamily="34" charset="0"/>
                <a:cs typeface="Arial" pitchFamily="34" charset="0"/>
              </a:rPr>
              <a:t>Adoption d’un vaste cadre axé sur les résultats du Recensement de 2001 ayant mené à un rapport portant sur pratiquement tous les domaines de la politique publique fédérale, y compris :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7200" dirty="0">
                <a:latin typeface="Arial" pitchFamily="34" charset="0"/>
                <a:cs typeface="Arial" pitchFamily="34" charset="0"/>
              </a:rPr>
              <a:t>les particuliers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7200" dirty="0">
                <a:latin typeface="Arial" pitchFamily="34" charset="0"/>
                <a:cs typeface="Arial" pitchFamily="34" charset="0"/>
              </a:rPr>
              <a:t>les entreprises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7200" dirty="0">
                <a:latin typeface="Arial" pitchFamily="34" charset="0"/>
                <a:cs typeface="Arial" pitchFamily="34" charset="0"/>
              </a:rPr>
              <a:t>les communautés</a:t>
            </a:r>
          </a:p>
          <a:p>
            <a:pPr marL="269875" lvl="0" indent="-269875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sz="8000" dirty="0">
                <a:latin typeface="Arial" pitchFamily="34" charset="0"/>
                <a:cs typeface="Arial" pitchFamily="34" charset="0"/>
              </a:rPr>
              <a:t>Établissement d’un modèle inclusif, qui est toujours en vigueur</a:t>
            </a:r>
          </a:p>
          <a:p>
            <a:pPr marL="269875" lvl="0" indent="-269875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sz="8000" dirty="0">
                <a:latin typeface="Arial" pitchFamily="34" charset="0"/>
                <a:cs typeface="Arial" pitchFamily="34" charset="0"/>
              </a:rPr>
              <a:t>Des centaines de demandes de comparution, qui ont toutes été accueillies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De 2003 à 2010 : l’évolution progressive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9875" indent="-269875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sz="2800" dirty="0">
                <a:latin typeface="Arial" pitchFamily="34" charset="0"/>
                <a:cs typeface="Arial" pitchFamily="34" charset="0"/>
              </a:rPr>
              <a:t>Le Comité fixe :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une date limite pour demander à comparaître comme témoin ou à présenter un mémoire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un nombre limite de pages, voire de propositions, par mémoire 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dirty="0">
                <a:latin typeface="Arial" pitchFamily="34" charset="0"/>
                <a:cs typeface="Arial" pitchFamily="34" charset="0"/>
              </a:rPr>
              <a:t>des thèmes/enjeux précis pour orienter le contenu des mémoires et la comparution devant le Comité</a:t>
            </a:r>
            <a:endParaRPr lang="fr-CA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rgbClr val="233A74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De 2003 à 2010 : l’évolution progressive</a:t>
            </a:r>
            <a:endParaRPr lang="en-CA" sz="3500" dirty="0">
              <a:solidFill>
                <a:srgbClr val="1264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69875" indent="-269875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Tx/>
              <a:buChar char="•"/>
              <a:defRPr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Certaines années, le Comité :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demande une estimation du coût fiscal des propositions pour le gouvernement fédéral 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traite en annexe les mémoires soumis en retard ou considérés comme « hors sujet »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tient des audiences publiques d’un bout à l’autre du pays et fait parfois certaines visites sur place</a:t>
            </a:r>
          </a:p>
          <a:p>
            <a:pPr lvl="1" fontAlgn="base">
              <a:spcBef>
                <a:spcPts val="600"/>
              </a:spcBef>
              <a:spcAft>
                <a:spcPts val="600"/>
              </a:spcAft>
              <a:buClr>
                <a:srgbClr val="FDB809"/>
              </a:buClr>
              <a:buSzPct val="140000"/>
              <a:buFont typeface="Wingdings" panose="05000000000000000000" pitchFamily="2" charset="2"/>
              <a:buChar char="§"/>
              <a:defRPr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limite le nombre de témoins invités à faire une présentation devant lui</a:t>
            </a:r>
          </a:p>
          <a:p>
            <a:pPr marL="0" indent="0">
              <a:buNone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4857750"/>
            <a:ext cx="7010400" cy="7144"/>
          </a:xfrm>
          <a:prstGeom prst="line">
            <a:avLst/>
          </a:prstGeom>
          <a:ln w="25400" cmpd="sng">
            <a:solidFill>
              <a:srgbClr val="1264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6"/>
          <p:cNvSpPr txBox="1">
            <a:spLocks/>
          </p:cNvSpPr>
          <p:nvPr/>
        </p:nvSpPr>
        <p:spPr>
          <a:xfrm>
            <a:off x="7038975" y="4657725"/>
            <a:ext cx="2114550" cy="4000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 smtClean="0">
                <a:solidFill>
                  <a:srgbClr val="126488"/>
                </a:solidFill>
                <a:latin typeface="Arial" pitchFamily="34" charset="0"/>
                <a:cs typeface="Arial" pitchFamily="34" charset="0"/>
              </a:rPr>
              <a:t>#ParlAmericas2018</a:t>
            </a:r>
            <a:endParaRPr lang="en-US" sz="1400" b="1" dirty="0">
              <a:solidFill>
                <a:srgbClr val="12648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5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4375</TotalTime>
  <Words>818</Words>
  <Application>Microsoft Office PowerPoint</Application>
  <PresentationFormat>On-screen Show (16:9)</PresentationFormat>
  <Paragraphs>160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</vt:lpstr>
      <vt:lpstr>Raison : le Règlement de la  Chambre des communes</vt:lpstr>
      <vt:lpstr>Comité : les membres et le personnel</vt:lpstr>
      <vt:lpstr>Exercice de consultation prébudgétaire : l’échéancier habituel</vt:lpstr>
      <vt:lpstr>Exercice de consultation prébudgétaire : l’échéancier habituel</vt:lpstr>
      <vt:lpstr>1994 : l’année où tout a commencé</vt:lpstr>
      <vt:lpstr>2002 : le point tournant</vt:lpstr>
      <vt:lpstr>De 2003 à 2010 : l’évolution progressive</vt:lpstr>
      <vt:lpstr>De 2003 à 2010 : l’évolution progressive</vt:lpstr>
      <vt:lpstr>2011 : le premier pas vers les consultations en ligne</vt:lpstr>
      <vt:lpstr>2012 : l’évolution des consultations  en ligne</vt:lpstr>
      <vt:lpstr>2013 : l’adoption d’une approche quelque peu différente des consultations en ligne</vt:lpstr>
      <vt:lpstr>De 2014 à 2017 : l’évolution des consultations en ligne se poursuit</vt:lpstr>
      <vt:lpstr>De 2015 à 2018 : mon mandat  en tant que président</vt:lpstr>
      <vt:lpstr>De 2015 à 2018 : mon mandat  en tant que président</vt:lpstr>
      <vt:lpstr>2017 : les faits saillants</vt:lpstr>
      <vt:lpstr>2017 : les faits saillants</vt:lpstr>
      <vt:lpstr>2017 : les faits saillants</vt:lpstr>
      <vt:lpstr>2017 : les faits saillants</vt:lpstr>
      <vt:lpstr>2018 : jusqu’à présent</vt:lpstr>
      <vt:lpstr>Consultations prébudgétaires :  les bons coups</vt:lpstr>
      <vt:lpstr>Consultations prébudgétaires :  les moins bons coups</vt:lpstr>
      <vt:lpstr>Consultations prébudgétaires :  leçons apprises</vt:lpstr>
      <vt:lpstr>Consultations prébudgétaires :  leçons apprises</vt:lpstr>
      <vt:lpstr>Des questions?</vt:lpstr>
    </vt:vector>
  </TitlesOfParts>
  <Company>House of Commons / Chambre des communes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MartiT</dc:creator>
  <cp:lastModifiedBy>Lemieux, Emilie</cp:lastModifiedBy>
  <cp:revision>95</cp:revision>
  <dcterms:created xsi:type="dcterms:W3CDTF">2011-11-28T17:21:34Z</dcterms:created>
  <dcterms:modified xsi:type="dcterms:W3CDTF">2018-08-31T19:54:37Z</dcterms:modified>
</cp:coreProperties>
</file>