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5" r:id="rId2"/>
    <p:sldId id="274" r:id="rId3"/>
    <p:sldId id="296" r:id="rId4"/>
    <p:sldId id="301" r:id="rId5"/>
    <p:sldId id="302" r:id="rId6"/>
    <p:sldId id="275" r:id="rId7"/>
    <p:sldId id="276" r:id="rId8"/>
    <p:sldId id="277" r:id="rId9"/>
    <p:sldId id="287" r:id="rId10"/>
    <p:sldId id="278" r:id="rId11"/>
    <p:sldId id="279" r:id="rId12"/>
    <p:sldId id="280" r:id="rId13"/>
    <p:sldId id="281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282" r:id="rId22"/>
    <p:sldId id="283" r:id="rId23"/>
    <p:sldId id="284" r:id="rId24"/>
    <p:sldId id="293" r:id="rId25"/>
    <p:sldId id="286" r:id="rId26"/>
  </p:sldIdLst>
  <p:sldSz cx="9144000" cy="5143500" type="screen16x9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6488"/>
    <a:srgbClr val="EB2120"/>
    <a:srgbClr val="DC1516"/>
    <a:srgbClr val="E62A2D"/>
    <a:srgbClr val="415F9F"/>
    <a:srgbClr val="0176AC"/>
    <a:srgbClr val="F27C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7786" autoAdjust="0"/>
    <p:restoredTop sz="94676" autoAdjust="0"/>
  </p:normalViewPr>
  <p:slideViewPr>
    <p:cSldViewPr>
      <p:cViewPr>
        <p:scale>
          <a:sx n="159" d="100"/>
          <a:sy n="159" d="100"/>
        </p:scale>
        <p:origin x="-882" y="-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74" y="-90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2E979-278E-41D7-B4A1-8B08C539AA90}" type="datetimeFigureOut">
              <a:rPr lang="en-CA" smtClean="0"/>
              <a:t>2018/09/04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52CB6-4E9B-47E0-AA07-E6AD0C01FA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6097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1F1FA452-02E1-4C91-8945-32856554E1A2}" type="datetimeFigureOut">
              <a:rPr lang="en-CA" smtClean="0"/>
              <a:t>2018/09/04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EF40FA86-FC04-4FBA-B593-99F3145877B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4006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0FA86-FC04-4FBA-B593-99F3145877B3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7693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BC50-7CCC-45DB-884B-32957D3C568D}" type="datetimeFigureOut">
              <a:rPr lang="en-CA" smtClean="0"/>
              <a:pPr/>
              <a:t>2018/09/04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991E-D29A-4E4C-9A19-14661C26DFB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BC50-7CCC-45DB-884B-32957D3C568D}" type="datetimeFigureOut">
              <a:rPr lang="en-CA" smtClean="0"/>
              <a:pPr/>
              <a:t>2018/09/04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991E-D29A-4E4C-9A19-14661C26DFB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BC50-7CCC-45DB-884B-32957D3C568D}" type="datetimeFigureOut">
              <a:rPr lang="en-CA" smtClean="0"/>
              <a:pPr/>
              <a:t>2018/09/04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991E-D29A-4E4C-9A19-14661C26DFB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39447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123950"/>
            <a:ext cx="9144000" cy="0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S:\COMMS\Logo\Swirl\Swirl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17" y="971550"/>
            <a:ext cx="439783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0" y="4857750"/>
            <a:ext cx="7010400" cy="7144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6"/>
          <p:cNvSpPr txBox="1">
            <a:spLocks/>
          </p:cNvSpPr>
          <p:nvPr userDrawn="1"/>
        </p:nvSpPr>
        <p:spPr>
          <a:xfrm>
            <a:off x="7038975" y="4657725"/>
            <a:ext cx="2114550" cy="400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1400" b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BC50-7CCC-45DB-884B-32957D3C568D}" type="datetimeFigureOut">
              <a:rPr lang="en-CA" smtClean="0"/>
              <a:pPr/>
              <a:t>2018/09/04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991E-D29A-4E4C-9A19-14661C26DFB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BC50-7CCC-45DB-884B-32957D3C568D}" type="datetimeFigureOut">
              <a:rPr lang="en-CA" smtClean="0"/>
              <a:pPr/>
              <a:t>2018/09/04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991E-D29A-4E4C-9A19-14661C26DFB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BC50-7CCC-45DB-884B-32957D3C568D}" type="datetimeFigureOut">
              <a:rPr lang="en-CA" smtClean="0"/>
              <a:pPr/>
              <a:t>2018/09/04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991E-D29A-4E4C-9A19-14661C26DFB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BC50-7CCC-45DB-884B-32957D3C568D}" type="datetimeFigureOut">
              <a:rPr lang="en-CA" smtClean="0"/>
              <a:pPr/>
              <a:t>2018/09/04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991E-D29A-4E4C-9A19-14661C26DFB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BC50-7CCC-45DB-884B-32957D3C568D}" type="datetimeFigureOut">
              <a:rPr lang="en-CA" smtClean="0"/>
              <a:pPr/>
              <a:t>2018/09/04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991E-D29A-4E4C-9A19-14661C26DFB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BC50-7CCC-45DB-884B-32957D3C568D}" type="datetimeFigureOut">
              <a:rPr lang="en-CA" smtClean="0"/>
              <a:pPr/>
              <a:t>2018/09/04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991E-D29A-4E4C-9A19-14661C26DFB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BC50-7CCC-45DB-884B-32957D3C568D}" type="datetimeFigureOut">
              <a:rPr lang="en-CA" smtClean="0"/>
              <a:pPr/>
              <a:t>2018/09/04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991E-D29A-4E4C-9A19-14661C26DFB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9BC50-7CCC-45DB-884B-32957D3C568D}" type="datetimeFigureOut">
              <a:rPr lang="en-CA" smtClean="0"/>
              <a:pPr/>
              <a:t>2018/09/04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991E-D29A-4E4C-9A19-14661C26DFB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Wayne.easter.m1@parl.gc.c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3543300"/>
            <a:ext cx="9156451" cy="1314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92025" y="514351"/>
            <a:ext cx="7772400" cy="1257299"/>
          </a:xfrm>
        </p:spPr>
        <p:txBody>
          <a:bodyPr>
            <a:normAutofit/>
          </a:bodyPr>
          <a:lstStyle/>
          <a:p>
            <a:pPr lvl="0" defTabSz="457200">
              <a:lnSpc>
                <a:spcPts val="3000"/>
              </a:lnSpc>
              <a:spcBef>
                <a:spcPts val="0"/>
              </a:spcBef>
            </a:pPr>
            <a:r>
              <a:rPr lang="en-GB" sz="2000" b="1" dirty="0">
                <a:solidFill>
                  <a:srgbClr val="233A74"/>
                </a:solidFill>
                <a:latin typeface="Arial"/>
                <a:ea typeface="+mn-ea"/>
                <a:cs typeface="Arial"/>
              </a:rPr>
              <a:t/>
            </a:r>
            <a:br>
              <a:rPr lang="en-GB" sz="2000" b="1" dirty="0">
                <a:solidFill>
                  <a:srgbClr val="233A74"/>
                </a:solidFill>
                <a:latin typeface="Arial"/>
                <a:ea typeface="+mn-ea"/>
                <a:cs typeface="Arial"/>
              </a:rPr>
            </a:br>
            <a:endParaRPr lang="en-CA" sz="2200" i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92025" y="3543300"/>
            <a:ext cx="7772400" cy="1314450"/>
          </a:xfrm>
          <a:noFill/>
        </p:spPr>
        <p:txBody>
          <a:bodyPr anchor="ctr">
            <a:normAutofit fontScale="92500" lnSpcReduction="10000"/>
          </a:bodyPr>
          <a:lstStyle/>
          <a:p>
            <a:r>
              <a:rPr lang="x-none" sz="2000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Diputado</a:t>
            </a:r>
            <a:r>
              <a:rPr lang="en-US" sz="2000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 Randy Boissonnault</a:t>
            </a:r>
            <a:endParaRPr lang="en-CA" sz="2000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  <a:p>
            <a:r>
              <a:rPr lang="x-none" sz="2000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Cámara</a:t>
            </a:r>
            <a:r>
              <a:rPr lang="en-US" sz="2000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x-none" sz="2000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los</a:t>
            </a:r>
            <a:r>
              <a:rPr lang="en-US" sz="2000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HN" sz="2000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Comunes</a:t>
            </a:r>
            <a:r>
              <a:rPr lang="en-US" sz="2000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HN" sz="2000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Canadá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@R_Boissonnault</a:t>
            </a:r>
          </a:p>
          <a:p>
            <a:r>
              <a:rPr lang="en-US" sz="2000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2000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1" y="285750"/>
            <a:ext cx="6629399" cy="2971800"/>
          </a:xfrm>
          <a:prstGeom prst="rect">
            <a:avLst/>
          </a:prstGeom>
          <a:noFill/>
          <a:ln>
            <a:solidFill>
              <a:srgbClr val="1264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000"/>
              </a:lnSpc>
            </a:pPr>
            <a:r>
              <a:rPr lang="x-none" sz="3200" b="1" dirty="0" smtClean="0">
                <a:solidFill>
                  <a:srgbClr val="233A74"/>
                </a:solidFill>
                <a:latin typeface="Arial"/>
                <a:cs typeface="Arial"/>
              </a:rPr>
              <a:t>Consultas parlamentarias federales previas al presupuesto en Canadá: </a:t>
            </a:r>
          </a:p>
          <a:p>
            <a:pPr>
              <a:lnSpc>
                <a:spcPts val="3000"/>
              </a:lnSpc>
            </a:pPr>
            <a:endParaRPr lang="x-none" sz="3200" b="1" dirty="0" smtClean="0">
              <a:solidFill>
                <a:srgbClr val="233A74"/>
              </a:solidFill>
              <a:latin typeface="Arial"/>
              <a:cs typeface="Arial"/>
            </a:endParaRPr>
          </a:p>
          <a:p>
            <a:pPr algn="ctr">
              <a:lnSpc>
                <a:spcPts val="3000"/>
              </a:lnSpc>
            </a:pPr>
            <a:r>
              <a:rPr lang="x-none" sz="3200" b="1" dirty="0" smtClean="0">
                <a:solidFill>
                  <a:srgbClr val="233A74"/>
                </a:solidFill>
                <a:latin typeface="Arial"/>
                <a:cs typeface="Arial"/>
              </a:rPr>
              <a:t>El rol de la Comisión Permanente de Finanzas de la Cámara de los Comunes</a:t>
            </a:r>
            <a:endParaRPr lang="x-none" sz="3200" b="1" dirty="0">
              <a:solidFill>
                <a:srgbClr val="233A74"/>
              </a:solidFill>
              <a:latin typeface="Arial"/>
              <a:cs typeface="Arial"/>
            </a:endParaRPr>
          </a:p>
        </p:txBody>
      </p:sp>
      <p:pic>
        <p:nvPicPr>
          <p:cNvPr id="10" name="Picture 2" descr="S:\PROGRAMS\PLENARY\Plenary 15 - CANADA 2018\Comms\Branding\PoC\PA 15 Branding Banne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76" r="14836" b="28571"/>
          <a:stretch/>
        </p:blipFill>
        <p:spPr bwMode="auto">
          <a:xfrm>
            <a:off x="0" y="4857750"/>
            <a:ext cx="914400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27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x-none" sz="3600" b="1" dirty="0" smtClean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2011: Primer paso hacia consultas en línea</a:t>
            </a:r>
            <a:endParaRPr lang="x-none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dirty="0" smtClean="0">
                <a:latin typeface="Arial" pitchFamily="34" charset="0"/>
                <a:cs typeface="Arial" pitchFamily="34" charset="0"/>
              </a:rPr>
              <a:t>Todos los informes están disponibles en la página de web de la Comisión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dirty="0" smtClean="0">
                <a:latin typeface="Arial" pitchFamily="34" charset="0"/>
                <a:cs typeface="Arial" pitchFamily="34" charset="0"/>
              </a:rPr>
              <a:t>Límite estricto al número de testigos invitados a hacer presentaciones frente a la Comisión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dirty="0" smtClean="0">
                <a:latin typeface="Arial" pitchFamily="34" charset="0"/>
                <a:cs typeface="Arial" pitchFamily="34" charset="0"/>
              </a:rPr>
              <a:t>Límites estrictos continuos referidos a: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x-none" sz="2400" dirty="0" smtClean="0">
                <a:latin typeface="Arial" pitchFamily="34" charset="0"/>
                <a:cs typeface="Arial" pitchFamily="34" charset="0"/>
              </a:rPr>
              <a:t>Plazo para solicitar comparecer como testigo y/o enviar informe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x-none" sz="2400" dirty="0" smtClean="0">
                <a:latin typeface="Arial" pitchFamily="34" charset="0"/>
                <a:cs typeface="Arial" pitchFamily="34" charset="0"/>
              </a:rPr>
              <a:t>Número de páginas, y quizás de propuestas, de los informes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Arial" pitchFamily="34" charset="0"/>
              <a:buChar char="•"/>
            </a:pP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Deseo continuo de tener informes y presentaciones centradas en temas/preguntas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CA" sz="2400" dirty="0" smtClean="0"/>
          </a:p>
          <a:p>
            <a:pPr marL="0" indent="0">
              <a:buNone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16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x-none" sz="3600" b="1" dirty="0" smtClean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2012: Evolución de las consultas en línea</a:t>
            </a:r>
            <a:endParaRPr lang="x-none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es-ES" sz="2300" dirty="0" smtClean="0">
                <a:latin typeface="Arial" pitchFamily="34" charset="0"/>
                <a:cs typeface="Arial" pitchFamily="34" charset="0"/>
              </a:rPr>
              <a:t>“Informes" </a:t>
            </a:r>
            <a:r>
              <a:rPr lang="es-ES" sz="2300" dirty="0">
                <a:latin typeface="Arial" pitchFamily="34" charset="0"/>
                <a:cs typeface="Arial" pitchFamily="34" charset="0"/>
              </a:rPr>
              <a:t>enviados en línea en forma de respuestas a preguntas 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específicas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Arial" pitchFamily="34" charset="0"/>
              <a:buChar char="•"/>
            </a:pPr>
            <a:r>
              <a:rPr lang="es-ES" sz="2300" dirty="0">
                <a:latin typeface="Arial" pitchFamily="34" charset="0"/>
                <a:cs typeface="Arial" pitchFamily="34" charset="0"/>
              </a:rPr>
              <a:t>Algunas respuestas no abordaron las preguntas específicas 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de la Comisión, </a:t>
            </a:r>
            <a:r>
              <a:rPr lang="es-ES" sz="2300" dirty="0">
                <a:latin typeface="Arial" pitchFamily="34" charset="0"/>
                <a:cs typeface="Arial" pitchFamily="34" charset="0"/>
              </a:rPr>
              <a:t>algunas fueron repetitivas, 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otras </a:t>
            </a:r>
            <a:r>
              <a:rPr lang="es-ES" sz="2300" dirty="0">
                <a:latin typeface="Arial" pitchFamily="34" charset="0"/>
                <a:cs typeface="Arial" pitchFamily="34" charset="0"/>
              </a:rPr>
              <a:t>excedieron la 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extensión determinada </a:t>
            </a:r>
            <a:r>
              <a:rPr lang="es-ES" sz="2300" dirty="0">
                <a:latin typeface="Arial" pitchFamily="34" charset="0"/>
                <a:cs typeface="Arial" pitchFamily="34" charset="0"/>
              </a:rPr>
              <a:t>y algunas no fueron claras en términos de 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la pregunta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es-ES" sz="2300" kern="0" dirty="0">
                <a:latin typeface="Arial" pitchFamily="34" charset="0"/>
                <a:cs typeface="Arial" pitchFamily="34" charset="0"/>
              </a:rPr>
              <a:t>Aumento significativo en el número de </a:t>
            </a:r>
            <a:r>
              <a:rPr lang="es-ES" sz="2300" kern="0" dirty="0" smtClean="0">
                <a:latin typeface="Arial" pitchFamily="34" charset="0"/>
                <a:cs typeface="Arial" pitchFamily="34" charset="0"/>
              </a:rPr>
              <a:t>participantes </a:t>
            </a:r>
            <a:r>
              <a:rPr lang="es-ES" sz="2300" kern="0" dirty="0">
                <a:latin typeface="Arial" pitchFamily="34" charset="0"/>
                <a:cs typeface="Arial" pitchFamily="34" charset="0"/>
              </a:rPr>
              <a:t>individuales y pequeña disminución en el número de </a:t>
            </a:r>
            <a:r>
              <a:rPr lang="es-ES" sz="2300" kern="0" dirty="0" smtClean="0">
                <a:latin typeface="Arial" pitchFamily="34" charset="0"/>
                <a:cs typeface="Arial" pitchFamily="34" charset="0"/>
              </a:rPr>
              <a:t>organizaciones participantes</a:t>
            </a:r>
            <a:endParaRPr lang="en-US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96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x-none" sz="3600" b="1" dirty="0" smtClean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2013: Enfoque ligeramente diferente de las consultas en línea</a:t>
            </a:r>
            <a:endParaRPr lang="x-none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600" dirty="0" smtClean="0">
                <a:latin typeface="Arial" pitchFamily="34" charset="0"/>
                <a:cs typeface="Arial" pitchFamily="34" charset="0"/>
              </a:rPr>
              <a:t>La Comisión solicitó a los testigos y a quienes presentaron informes que aborden 1 de los 6 temas específicos, con énfasis en la identificación de:</a:t>
            </a:r>
          </a:p>
          <a:p>
            <a:pPr lvl="1" fontAlgn="base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x-none" sz="2600" dirty="0" smtClean="0">
                <a:latin typeface="Arial" pitchFamily="34" charset="0"/>
                <a:cs typeface="Arial" pitchFamily="34" charset="0"/>
              </a:rPr>
              <a:t>“Ganadores” y “perdedores” de la(s) propuesta(s) </a:t>
            </a:r>
          </a:p>
          <a:p>
            <a:pPr lvl="1" fontAlgn="base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x-none" sz="2600" dirty="0" smtClean="0">
                <a:latin typeface="Arial" pitchFamily="34" charset="0"/>
                <a:cs typeface="Arial" pitchFamily="34" charset="0"/>
              </a:rPr>
              <a:t>Costo federal estimado de la(s) propuesta(s)</a:t>
            </a:r>
          </a:p>
          <a:p>
            <a:pPr lvl="1" fontAlgn="base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x-none" sz="2600" dirty="0" smtClean="0">
                <a:latin typeface="Arial" pitchFamily="34" charset="0"/>
                <a:cs typeface="Arial" pitchFamily="34" charset="0"/>
              </a:rPr>
              <a:t>Maneras en que la(s) propuesta(s) pueda ser financiada</a:t>
            </a:r>
          </a:p>
        </p:txBody>
      </p:sp>
    </p:spTree>
    <p:extLst>
      <p:ext uri="{BB962C8B-B14F-4D97-AF65-F5344CB8AC3E}">
        <p14:creationId xmlns:p14="http://schemas.microsoft.com/office/powerpoint/2010/main" val="193404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x-none" sz="3600" b="1" dirty="0" smtClean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2014 a 2017: La evolución de las consultas en línea continúa</a:t>
            </a:r>
            <a:endParaRPr lang="x-none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Proceso continuo de “dos corrientes”: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x-none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Número limitado de testigos invitados a participar para que aborden temas específicos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x-none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Informes enviados y colocados en el página web de la Comisión, idealmente también centrados en esos temas</a:t>
            </a:r>
          </a:p>
          <a:p>
            <a:pPr marL="0" indent="0">
              <a:buNone/>
            </a:pP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37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2015 a 2018: Años más recientes</a:t>
            </a:r>
            <a:endParaRPr lang="x-none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Proceso continuo de “dos corrientes”: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Temas identificados para comparecencias como testigos y para informes presentados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Audiencias con sede en Ottawa y en todo el país, y quizás misiones de investigación a los Estados Unidos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Intentos continuos para ser inclusivos al elegir temas, seleccionar testigos, redactar informes, hacer recomendaciones</a:t>
            </a:r>
            <a:endParaRPr lang="x-none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50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2015 a 2018: Años más recientes</a:t>
            </a:r>
            <a:endParaRPr lang="x-none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Inclusivo en la medida en que cualquier individuo o grupo puede enviar informes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Informes y testigos a menudo representan una gran variedad de sectores, regiones y grupos demográficos canadienses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Enfoque de género de manera que en algunos informes y testigos se destaquen las prioridades de las mujeres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Informe de la Comisión, incluyendo las recomendaciones, orientan las decisiones sobre el presupuesto del Ministerio de Finanzas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En años recientes, el presupuesto federal es sometido a un análisis con enfoque en género </a:t>
            </a:r>
            <a:endParaRPr lang="x-none" sz="2800" kern="0" dirty="0">
              <a:solidFill>
                <a:prstClr val="black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97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2017: Hechos destacados</a:t>
            </a:r>
            <a:endParaRPr lang="x-none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Proceso de audiencias públicas ocurrió del 19 de septiembre al 1 de diciembre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Más de 300 testigos durante 16 reuniones, algunas de las cuales incluyeron sesiones con “micrófono abierto”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Más de 400 informes enviados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Informe final incluyó 92 recomendaciones</a:t>
            </a:r>
            <a:endParaRPr lang="x-none" sz="2800" kern="0" dirty="0">
              <a:solidFill>
                <a:prstClr val="black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57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2017: Hechos destacados </a:t>
            </a:r>
            <a:endParaRPr lang="x-none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Personas: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x-none" sz="24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Salud, seguridad y bienestar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x-none" sz="24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Educación, habilidades y empleo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x-none" sz="24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Grupos subrepresentados, incluyendo adultos mayores, indígenas, mujeres y personas en condición de discapacidad </a:t>
            </a:r>
          </a:p>
        </p:txBody>
      </p:sp>
    </p:spTree>
    <p:extLst>
      <p:ext uri="{BB962C8B-B14F-4D97-AF65-F5344CB8AC3E}">
        <p14:creationId xmlns:p14="http://schemas.microsoft.com/office/powerpoint/2010/main" val="257716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2017: Hechos destacados </a:t>
            </a:r>
            <a:endParaRPr lang="x-none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Negocios: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x-none" sz="24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Impuestos y requisitos regulatorios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x-none" sz="24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Apoyo comercial y de negocios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x-none" sz="24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Medidas de empleo y contribuciones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x-none" sz="24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Propuestas específicas sectoriales y comerciales</a:t>
            </a:r>
            <a:endParaRPr lang="x-none" sz="2400" kern="0" dirty="0">
              <a:solidFill>
                <a:prstClr val="black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10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2017: Hechos destacados </a:t>
            </a:r>
            <a:endParaRPr lang="x-none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Gobierno: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x-none" sz="24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Política fiscal y económica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x-none" sz="24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Política ambiental, científica y social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x-none" sz="24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Infraestructura y transporte </a:t>
            </a:r>
          </a:p>
        </p:txBody>
      </p:sp>
    </p:spTree>
    <p:extLst>
      <p:ext uri="{BB962C8B-B14F-4D97-AF65-F5344CB8AC3E}">
        <p14:creationId xmlns:p14="http://schemas.microsoft.com/office/powerpoint/2010/main" val="221032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7150"/>
            <a:ext cx="8991600" cy="857250"/>
          </a:xfrm>
        </p:spPr>
        <p:txBody>
          <a:bodyPr>
            <a:normAutofit fontScale="90000"/>
          </a:bodyPr>
          <a:lstStyle/>
          <a:p>
            <a:r>
              <a:rPr lang="x-none" sz="3600" b="1" dirty="0" smtClean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Motivo: Reglamento de la Cámara de los Comunes</a:t>
            </a:r>
            <a:endParaRPr lang="x-none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C000"/>
              </a:buClr>
            </a:pPr>
            <a:r>
              <a:rPr lang="x-none" sz="2400" dirty="0" smtClean="0">
                <a:latin typeface="Arial" pitchFamily="34" charset="0"/>
                <a:cs typeface="Arial" pitchFamily="34" charset="0"/>
              </a:rPr>
              <a:t>El reglamento de la Cámara de los Comunes autoriza a la Comisión de Finanzas a considerar y hacer informes sobre las propuestas relacionadas con la política presupuestal del gobierno federal</a:t>
            </a:r>
          </a:p>
          <a:p>
            <a:pPr>
              <a:buClr>
                <a:srgbClr val="FFC000"/>
              </a:buClr>
            </a:pPr>
            <a:r>
              <a:rPr lang="x-none" sz="2400" dirty="0" smtClean="0">
                <a:latin typeface="Arial" pitchFamily="34" charset="0"/>
                <a:cs typeface="Arial" pitchFamily="34" charset="0"/>
              </a:rPr>
              <a:t>Las consultas previas al presupuesto comienzan en septiembre de cada año. El proceso finaliza con la presentación del informe en la Cámara de los Comunes en diciembre</a:t>
            </a:r>
            <a:endParaRPr lang="x-non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2018: A la fecha</a:t>
            </a:r>
            <a:endParaRPr lang="x-none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El tema es el crecimiento económico como herramienta para garantizar la competitividad de Canadá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Más de 400 informes recibidos a la fecha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Testigos potenciales identificados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Audiencias en Ottawa y en todo el país están siendo programadas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Misión de investigación a Estados Unidos está siendo programada</a:t>
            </a:r>
            <a:endParaRPr lang="x-none" sz="2800" kern="0" dirty="0">
              <a:solidFill>
                <a:prstClr val="black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77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x-none" sz="3600" b="1" dirty="0" smtClean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Consultas previas al presupuesto: Qué ha funcionado</a:t>
            </a:r>
            <a:endParaRPr lang="x-none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dirty="0" smtClean="0">
                <a:latin typeface="Arial" pitchFamily="34" charset="0"/>
                <a:cs typeface="Arial" pitchFamily="34" charset="0"/>
              </a:rPr>
              <a:t>Alto número de informes enviados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dirty="0" smtClean="0">
                <a:latin typeface="Arial" pitchFamily="34" charset="0"/>
                <a:cs typeface="Arial" pitchFamily="34" charset="0"/>
              </a:rPr>
              <a:t>informes son generalmente remitidos a la Comisión antes del plazo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dirty="0" smtClean="0">
                <a:latin typeface="Arial" pitchFamily="34" charset="0"/>
                <a:cs typeface="Arial" pitchFamily="34" charset="0"/>
              </a:rPr>
              <a:t>Un amplio rango de sectores, regiones y grupos demográficos presentan informes</a:t>
            </a:r>
            <a:endParaRPr lang="x-none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2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x-none" sz="3600" b="1" dirty="0" smtClean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Consultas previas al presupuesto: Qué no ha funcionado tan bien</a:t>
            </a:r>
            <a:endParaRPr lang="x-none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dirty="0" smtClean="0">
                <a:latin typeface="Arial" pitchFamily="34" charset="0"/>
                <a:cs typeface="Arial" pitchFamily="34" charset="0"/>
              </a:rPr>
              <a:t>En algunos años: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x-none" dirty="0" smtClean="0">
                <a:latin typeface="Arial" pitchFamily="34" charset="0"/>
                <a:cs typeface="Arial" pitchFamily="34" charset="0"/>
              </a:rPr>
              <a:t>Número limitado de informe exceden el límite de extensión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x-none" dirty="0" smtClean="0">
                <a:latin typeface="Arial" pitchFamily="34" charset="0"/>
                <a:cs typeface="Arial" pitchFamily="34" charset="0"/>
              </a:rPr>
              <a:t>El contenido de los informes es "replicado"</a:t>
            </a:r>
            <a:endParaRPr lang="x-none" sz="28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Arial" pitchFamily="34" charset="0"/>
              <a:buChar char="•"/>
            </a:pPr>
            <a:r>
              <a:rPr lang="x-none" dirty="0" smtClean="0">
                <a:latin typeface="Arial" pitchFamily="34" charset="0"/>
                <a:cs typeface="Arial" pitchFamily="34" charset="0"/>
              </a:rPr>
              <a:t>En la mayoría de años: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x-none" dirty="0" smtClean="0">
                <a:latin typeface="Arial" pitchFamily="34" charset="0"/>
                <a:cs typeface="Arial" pitchFamily="34" charset="0"/>
              </a:rPr>
              <a:t>Número de solicitudes para comparecer como testigo excede el tiempo disponible para audiencias públicas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x-none" dirty="0" smtClean="0">
                <a:latin typeface="Arial" pitchFamily="34" charset="0"/>
                <a:cs typeface="Arial" pitchFamily="34" charset="0"/>
              </a:rPr>
              <a:t>Informes y testigos no se centran en los temas identificados por la Comisión en diversos grados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57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x-none" sz="3600" b="1" dirty="0" smtClean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Consultas previas al presupuesto: Lecciones aprendidas</a:t>
            </a:r>
            <a:endParaRPr lang="x-none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dirty="0" smtClean="0">
                <a:latin typeface="Arial" pitchFamily="34" charset="0"/>
                <a:cs typeface="Arial" pitchFamily="34" charset="0"/>
              </a:rPr>
              <a:t>Asegurar que la herramienta de consulta en línea y otras herramientas utilizadas en el proceso cumplan con requisitos de seguridad, diseño y entre otros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dirty="0" smtClean="0">
                <a:latin typeface="Arial" pitchFamily="34" charset="0"/>
                <a:cs typeface="Arial" pitchFamily="34" charset="0"/>
              </a:rPr>
              <a:t>Probar las herramientas de manera adecuada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dirty="0" smtClean="0">
                <a:latin typeface="Arial" pitchFamily="34" charset="0"/>
                <a:cs typeface="Arial" pitchFamily="34" charset="0"/>
              </a:rPr>
              <a:t>Asegurar de que exista la disponibilidad de personal adecuado a la luz de las incertidumbres relacionadas con la tecnología, el volumen de respuestas, etc.</a:t>
            </a:r>
            <a:endParaRPr lang="x-none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59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x-none" sz="3600" b="1" dirty="0" smtClean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Consultas previas al presupuesto: Lecciones aprendidas</a:t>
            </a:r>
            <a:endParaRPr lang="x-none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dirty="0" smtClean="0">
                <a:latin typeface="Arial" pitchFamily="34" charset="0"/>
                <a:cs typeface="Arial" pitchFamily="34" charset="0"/>
              </a:rPr>
              <a:t>Identificar temas que realmente importen a las personas, las empresas, las comunidades y el país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dirty="0" smtClean="0">
                <a:latin typeface="Arial" pitchFamily="34" charset="0"/>
                <a:cs typeface="Arial" pitchFamily="34" charset="0"/>
              </a:rPr>
              <a:t>Seleccionar temas que permitan a todas las personas y organizaciones "encontrar un hogar“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dirty="0" smtClean="0">
                <a:latin typeface="Arial" pitchFamily="34" charset="0"/>
                <a:cs typeface="Arial" pitchFamily="34" charset="0"/>
              </a:rPr>
              <a:t>Escuchar a tantas personas y organizaciones interesadas como sea posible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dirty="0" smtClean="0">
                <a:latin typeface="Arial" pitchFamily="34" charset="0"/>
                <a:cs typeface="Arial" pitchFamily="34" charset="0"/>
              </a:rPr>
              <a:t>Ser tan inclusivo como sea posible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x-none" sz="2800" dirty="0" smtClean="0">
                <a:latin typeface="Arial" pitchFamily="34" charset="0"/>
                <a:cs typeface="Arial" pitchFamily="34" charset="0"/>
              </a:rPr>
              <a:t>Incluir la diversidad de puntos de vista expresados por los testigos y en los informes en el informe final de la Comisión</a:t>
            </a:r>
            <a:endParaRPr lang="x-none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66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¿</a:t>
            </a:r>
            <a:r>
              <a:rPr lang="x-none" sz="3600" b="1" dirty="0" smtClean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Preguntas</a:t>
            </a:r>
            <a:r>
              <a:rPr lang="en-GB" sz="3600" b="1" dirty="0" smtClean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?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Randy Boissonnault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Randy.Boissonnault@parl.gc.ca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613-992-4524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9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7150"/>
            <a:ext cx="8991600" cy="857250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Comisión: Miembros y personal</a:t>
            </a:r>
            <a:endParaRPr lang="x-none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C000"/>
              </a:buClr>
            </a:pPr>
            <a:r>
              <a:rPr lang="x-none" sz="2250" dirty="0" smtClean="0">
                <a:latin typeface="Arial" pitchFamily="34" charset="0"/>
                <a:cs typeface="Arial" pitchFamily="34" charset="0"/>
              </a:rPr>
              <a:t>Los miembros de la Comisión de Finanzas pertenecen a los principales partidos políticos de la Cámara de los Comunes: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x-none" sz="2250" dirty="0" smtClean="0">
                <a:latin typeface="Arial" pitchFamily="34" charset="0"/>
                <a:cs typeface="Arial" pitchFamily="34" charset="0"/>
              </a:rPr>
              <a:t>Partido Liberal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x-none" sz="2250" dirty="0" smtClean="0">
                <a:latin typeface="Arial" pitchFamily="34" charset="0"/>
                <a:cs typeface="Arial" pitchFamily="34" charset="0"/>
              </a:rPr>
              <a:t>Partido Conservador 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x-none" sz="2250" dirty="0" smtClean="0">
                <a:latin typeface="Arial" pitchFamily="34" charset="0"/>
                <a:cs typeface="Arial" pitchFamily="34" charset="0"/>
              </a:rPr>
              <a:t>Nuevo Partido Democrático </a:t>
            </a:r>
          </a:p>
          <a:p>
            <a:pPr marL="342900" lvl="1" indent="-342900">
              <a:buClr>
                <a:srgbClr val="FFC000"/>
              </a:buClr>
              <a:buFont typeface="Arial" pitchFamily="34" charset="0"/>
              <a:buChar char="•"/>
            </a:pPr>
            <a:r>
              <a:rPr lang="x-none" sz="2250" dirty="0" smtClean="0">
                <a:latin typeface="Arial" pitchFamily="34" charset="0"/>
                <a:cs typeface="Arial" pitchFamily="34" charset="0"/>
              </a:rPr>
              <a:t>En general, la Comisión es apoyada por 2 asistentes, y hasta por 5 analistas, un oficial de logística, varios intérpretes y traductores</a:t>
            </a:r>
            <a:endParaRPr lang="x-none" sz="225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88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7150"/>
            <a:ext cx="8991600" cy="857250"/>
          </a:xfrm>
        </p:spPr>
        <p:txBody>
          <a:bodyPr>
            <a:normAutofit fontScale="90000"/>
          </a:bodyPr>
          <a:lstStyle/>
          <a:p>
            <a:r>
              <a:rPr lang="es-ES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Proceso de consulta previa al presupuesto: </a:t>
            </a:r>
            <a:r>
              <a:rPr lang="es-ES" sz="3600" b="1" dirty="0" smtClean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cronograma usual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7472" lvl="1" indent="-347472">
              <a:buClr>
                <a:srgbClr val="FFC000"/>
              </a:buClr>
              <a:buFont typeface="Arial" pitchFamily="34" charset="0"/>
              <a:buChar char="•"/>
            </a:pPr>
            <a:r>
              <a:rPr lang="x-none" sz="24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Identificación de temas a finales de mayo </a:t>
            </a:r>
          </a:p>
          <a:p>
            <a:pPr marL="347472" lvl="1" indent="-347472">
              <a:buClr>
                <a:srgbClr val="FFC000"/>
              </a:buClr>
              <a:buFont typeface="Arial" pitchFamily="34" charset="0"/>
              <a:buChar char="•"/>
            </a:pPr>
            <a:r>
              <a:rPr lang="x-none" sz="24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Preparación del comunicado de prensa a principios de junio anunciando temas, plazos relevantes y, si se conocen, lugares y fechas de las audiencias públicas</a:t>
            </a:r>
          </a:p>
          <a:p>
            <a:pPr marL="347472" lvl="1" indent="-347472">
              <a:buClr>
                <a:srgbClr val="FFC000"/>
              </a:buClr>
              <a:buFont typeface="Arial" pitchFamily="34" charset="0"/>
              <a:buChar char="•"/>
            </a:pPr>
            <a:r>
              <a:rPr lang="x-none" sz="24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Celebración de audiencias públicas en Ottawa y en todo Canadá en la última mitad de septiembre y durante todo el mes de octubre</a:t>
            </a:r>
            <a:endParaRPr lang="x-non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18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s-ES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Proceso de consulta previa al presupuesto: cronograma usual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472" lvl="1" indent="-347472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x-none" sz="24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Preparación del informe durante las primeras 3 semanas de noviembre</a:t>
            </a:r>
          </a:p>
          <a:p>
            <a:pPr marL="347472" lvl="1" indent="-347472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x-none" sz="24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Informe de consideraciones de la última semana de noviembre y la primera semana de diciembre, en caso sea necesario</a:t>
            </a:r>
          </a:p>
          <a:p>
            <a:pPr marL="347472" lvl="1" indent="-347472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x-none" sz="2400" kern="0" dirty="0" smtClean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Presentación del informe ante la Cámara de los Comunes en la primera mitad de diciembre</a:t>
            </a:r>
            <a:endParaRPr lang="x-non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79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1994: Y así comienza</a:t>
            </a:r>
            <a:endParaRPr lang="x-none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9875" lvl="0" indent="-269875" fontAlgn="base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40000"/>
              <a:buFontTx/>
              <a:buChar char="•"/>
              <a:defRPr/>
            </a:pPr>
            <a:r>
              <a:rPr lang="x-none" sz="2400" dirty="0" smtClean="0">
                <a:latin typeface="Arial" pitchFamily="34" charset="0"/>
                <a:cs typeface="Arial" pitchFamily="34" charset="0"/>
              </a:rPr>
              <a:t>Audiencias públicas conducen a un enfoque algo limitado del informe de la Comisión, a menudo sobre: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x-none" sz="2400" dirty="0" smtClean="0">
                <a:latin typeface="Arial" pitchFamily="34" charset="0"/>
                <a:cs typeface="Arial" pitchFamily="34" charset="0"/>
              </a:rPr>
              <a:t>Proceso de elaboración del presupuesto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x-none" sz="2400" dirty="0" smtClean="0">
                <a:latin typeface="Arial" pitchFamily="34" charset="0"/>
                <a:cs typeface="Arial" pitchFamily="34" charset="0"/>
              </a:rPr>
              <a:t>Cuestiones tributarias 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x-none" sz="2400" dirty="0" smtClean="0">
                <a:latin typeface="Arial" pitchFamily="34" charset="0"/>
                <a:cs typeface="Arial" pitchFamily="34" charset="0"/>
              </a:rPr>
              <a:t>“Nueva” economía 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x-none" sz="2400" dirty="0" smtClean="0">
                <a:latin typeface="Arial" pitchFamily="34" charset="0"/>
                <a:cs typeface="Arial" pitchFamily="34" charset="0"/>
              </a:rPr>
              <a:t>Productividad</a:t>
            </a:r>
            <a:endParaRPr lang="x-none" sz="2400" kern="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2002: Un punto de inflexión</a:t>
            </a:r>
            <a:endParaRPr lang="x-none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394472"/>
          </a:xfrm>
        </p:spPr>
        <p:txBody>
          <a:bodyPr>
            <a:noAutofit/>
          </a:bodyPr>
          <a:lstStyle/>
          <a:p>
            <a:pPr marL="269875" lvl="0" indent="-269875" fontAlgn="base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40000"/>
              <a:buFontTx/>
              <a:buChar char="•"/>
              <a:defRPr/>
            </a:pPr>
            <a:r>
              <a:rPr lang="x-none" sz="2000" dirty="0" smtClean="0">
                <a:latin typeface="Arial" pitchFamily="34" charset="0"/>
                <a:cs typeface="Arial" pitchFamily="34" charset="0"/>
              </a:rPr>
              <a:t>Marco amplio centrado en los resultados del censo de 2001, que llevó a un informe donde se abordó prácticamente todas las áreas de la política pública federal, incluyendo: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x-none" sz="2000" dirty="0" smtClean="0">
                <a:latin typeface="Arial" pitchFamily="34" charset="0"/>
                <a:cs typeface="Arial" pitchFamily="34" charset="0"/>
              </a:rPr>
              <a:t>personas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x-none" sz="2000" dirty="0" smtClean="0">
                <a:latin typeface="Arial" pitchFamily="34" charset="0"/>
                <a:cs typeface="Arial" pitchFamily="34" charset="0"/>
              </a:rPr>
              <a:t>negocios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x-none" sz="2000" dirty="0" smtClean="0">
                <a:latin typeface="Arial" pitchFamily="34" charset="0"/>
                <a:cs typeface="Arial" pitchFamily="34" charset="0"/>
              </a:rPr>
              <a:t>comunidades</a:t>
            </a:r>
          </a:p>
          <a:p>
            <a:pPr marL="269875" lvl="0" indent="-269875" fontAlgn="base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40000"/>
              <a:buFontTx/>
              <a:buChar char="•"/>
              <a:defRPr/>
            </a:pPr>
            <a:r>
              <a:rPr lang="x-none" sz="2000" dirty="0" smtClean="0">
                <a:latin typeface="Arial" pitchFamily="34" charset="0"/>
                <a:cs typeface="Arial" pitchFamily="34" charset="0"/>
              </a:rPr>
              <a:t>Estableció modelo inclusivo que sigue siendo utilizado </a:t>
            </a:r>
          </a:p>
          <a:p>
            <a:pPr marL="269875" lvl="0" indent="-269875" fontAlgn="base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40000"/>
              <a:buFontTx/>
              <a:buChar char="•"/>
              <a:defRPr/>
            </a:pPr>
            <a:r>
              <a:rPr lang="x-none" sz="2000" dirty="0" smtClean="0">
                <a:latin typeface="Arial" pitchFamily="34" charset="0"/>
                <a:cs typeface="Arial" pitchFamily="34" charset="0"/>
              </a:rPr>
              <a:t>Cientos de solicitudes de comparecencias, las cuales fueron atendidas en su totalidad</a:t>
            </a: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2003 a 2010: Cambios graduales</a:t>
            </a:r>
            <a:endParaRPr lang="x-none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69875" indent="-269875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Tx/>
              <a:buChar char="•"/>
              <a:defRPr/>
            </a:pPr>
            <a:r>
              <a:rPr lang="x-none" sz="2800" dirty="0" smtClean="0">
                <a:latin typeface="Arial" pitchFamily="34" charset="0"/>
                <a:cs typeface="Arial" pitchFamily="34" charset="0"/>
              </a:rPr>
              <a:t>Identificación de: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x-none" dirty="0" smtClean="0">
                <a:latin typeface="Arial" pitchFamily="34" charset="0"/>
                <a:cs typeface="Arial" pitchFamily="34" charset="0"/>
              </a:rPr>
              <a:t>Plazo para que la solicitud de comparecencia como testigo y/o envío de informes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x-none" dirty="0" smtClean="0">
                <a:latin typeface="Arial" pitchFamily="34" charset="0"/>
                <a:cs typeface="Arial" pitchFamily="34" charset="0"/>
              </a:rPr>
              <a:t>Límite al número de páginas, y quizás de propuestas, del informe 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x-none" dirty="0" smtClean="0">
                <a:latin typeface="Arial" pitchFamily="34" charset="0"/>
                <a:cs typeface="Arial" pitchFamily="34" charset="0"/>
              </a:rPr>
              <a:t>Temas/preguntas específicas para guiar el contenido del informe y las comparecencia ante la Comisión</a:t>
            </a:r>
          </a:p>
          <a:p>
            <a:pPr marL="0" indent="0">
              <a:buNone/>
            </a:pP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85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2003 a 2010: Cambios graduales</a:t>
            </a:r>
            <a:endParaRPr lang="x-none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69875" indent="-269875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Tx/>
              <a:buChar char="•"/>
              <a:defRPr/>
            </a:pPr>
            <a:r>
              <a:rPr lang="x-none" sz="3400" dirty="0" smtClean="0">
                <a:latin typeface="Arial" pitchFamily="34" charset="0"/>
                <a:cs typeface="Arial" pitchFamily="34" charset="0"/>
              </a:rPr>
              <a:t>En algunos años: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x-none" sz="3400" dirty="0" smtClean="0">
                <a:latin typeface="Arial" pitchFamily="34" charset="0"/>
                <a:cs typeface="Arial" pitchFamily="34" charset="0"/>
              </a:rPr>
              <a:t>Solicitud del costo fiscal federal estimado de las propuestas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x-none" sz="3400" dirty="0" smtClean="0">
                <a:latin typeface="Arial" pitchFamily="34" charset="0"/>
                <a:cs typeface="Arial" pitchFamily="34" charset="0"/>
              </a:rPr>
              <a:t>Informes que fueron enviados fuera del plazo o que abordaban el tema a tratar fueron incluidos en el apéndice del informe 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x-none" sz="3400" dirty="0" smtClean="0">
                <a:latin typeface="Arial" pitchFamily="34" charset="0"/>
                <a:cs typeface="Arial" pitchFamily="34" charset="0"/>
              </a:rPr>
              <a:t>Audiencias públicas a lo largo del país, incluyendo tal vez visitas </a:t>
            </a:r>
            <a:r>
              <a:rPr lang="x-none" sz="3400" i="1" dirty="0" smtClean="0">
                <a:latin typeface="Arial" pitchFamily="34" charset="0"/>
                <a:cs typeface="Arial" pitchFamily="34" charset="0"/>
              </a:rPr>
              <a:t>in situ 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x-none" sz="3400" dirty="0" smtClean="0">
                <a:latin typeface="Arial" pitchFamily="34" charset="0"/>
                <a:cs typeface="Arial" pitchFamily="34" charset="0"/>
              </a:rPr>
              <a:t>Límite al número de testigos invitados a hacer presentaciones ante la Comisión </a:t>
            </a:r>
          </a:p>
          <a:p>
            <a:pPr marL="0" indent="0">
              <a:buNone/>
            </a:pP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5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4375</TotalTime>
  <Words>1324</Words>
  <Application>Microsoft Office PowerPoint</Application>
  <PresentationFormat>On-screen Show (16:9)</PresentationFormat>
  <Paragraphs>136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 </vt:lpstr>
      <vt:lpstr>Motivo: Reglamento de la Cámara de los Comunes</vt:lpstr>
      <vt:lpstr>Comisión: Miembros y personal</vt:lpstr>
      <vt:lpstr>Proceso de consulta previa al presupuesto: cronograma usual</vt:lpstr>
      <vt:lpstr>Proceso de consulta previa al presupuesto: cronograma usual</vt:lpstr>
      <vt:lpstr>1994: Y así comienza</vt:lpstr>
      <vt:lpstr>2002: Un punto de inflexión</vt:lpstr>
      <vt:lpstr>2003 a 2010: Cambios graduales</vt:lpstr>
      <vt:lpstr>2003 a 2010: Cambios graduales</vt:lpstr>
      <vt:lpstr>2011: Primer paso hacia consultas en línea</vt:lpstr>
      <vt:lpstr>2012: Evolución de las consultas en línea</vt:lpstr>
      <vt:lpstr>2013: Enfoque ligeramente diferente de las consultas en línea</vt:lpstr>
      <vt:lpstr>2014 a 2017: La evolución de las consultas en línea continúa</vt:lpstr>
      <vt:lpstr>2015 a 2018: Años más recientes</vt:lpstr>
      <vt:lpstr>2015 a 2018: Años más recientes</vt:lpstr>
      <vt:lpstr>2017: Hechos destacados</vt:lpstr>
      <vt:lpstr>2017: Hechos destacados </vt:lpstr>
      <vt:lpstr>2017: Hechos destacados </vt:lpstr>
      <vt:lpstr>2017: Hechos destacados </vt:lpstr>
      <vt:lpstr>2018: A la fecha</vt:lpstr>
      <vt:lpstr>Consultas previas al presupuesto: Qué ha funcionado</vt:lpstr>
      <vt:lpstr>Consultas previas al presupuesto: Qué no ha funcionado tan bien</vt:lpstr>
      <vt:lpstr>Consultas previas al presupuesto: Lecciones aprendidas</vt:lpstr>
      <vt:lpstr>Consultas previas al presupuesto: Lecciones aprendidas</vt:lpstr>
      <vt:lpstr>¿Preguntas?</vt:lpstr>
    </vt:vector>
  </TitlesOfParts>
  <Company>House of Commons / Chambre des communes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MartiT</dc:creator>
  <cp:lastModifiedBy>Lemieux, Emilie</cp:lastModifiedBy>
  <cp:revision>166</cp:revision>
  <dcterms:created xsi:type="dcterms:W3CDTF">2011-11-28T17:21:34Z</dcterms:created>
  <dcterms:modified xsi:type="dcterms:W3CDTF">2018-09-04T20:25:48Z</dcterms:modified>
</cp:coreProperties>
</file>