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6" r:id="rId5"/>
    <p:sldId id="269" r:id="rId6"/>
    <p:sldId id="267" r:id="rId7"/>
    <p:sldId id="260" r:id="rId8"/>
    <p:sldId id="263" r:id="rId9"/>
    <p:sldId id="268" r:id="rId10"/>
    <p:sldId id="264" r:id="rId11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>
        <p:scale>
          <a:sx n="75" d="100"/>
          <a:sy n="75" d="100"/>
        </p:scale>
        <p:origin x="-2580" y="-14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93693-C2D8-4963-9BEE-DBA31C20AF34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BCAAA-8BC5-43AB-A643-0A23702CE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6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CAAA-8BC5-43AB-A643-0A23702CE559}" type="slidenum">
              <a:rPr lang="en-US" smtClean="0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02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CAAA-8BC5-43AB-A643-0A23702CE559}" type="slidenum">
              <a:rPr lang="en-US" smtClean="0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3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EF5-5C7F-4768-A151-E4B75A84D888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9E0D-80DF-44FD-938A-6B4199DD05E7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0C73-9A92-49CD-BDDE-6A755F6712E6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BF0-72AB-427B-8974-F23350A49A9F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9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B368-F6EC-4915-93E6-D21237A8EEF8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E7-6008-4666-8B43-8A66DE0C2A6C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33C-EECC-40B4-A1F0-E9696EBCD868}" type="datetime1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D618-D4FD-4E76-9FA9-EC2F9A30A3E5}" type="datetime1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BAAB-4309-4193-B23A-716588789B60}" type="datetime1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0C2D-D6C1-4671-A53A-6592B9B7901E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34-0FC6-4F49-AE8E-51CD967E831A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02C9-8231-4AB3-85EC-9FDEA15D105C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" y="1887988"/>
            <a:ext cx="4763914" cy="1241822"/>
          </a:xfrm>
        </p:spPr>
        <p:txBody>
          <a:bodyPr>
            <a:normAutofit fontScale="92500"/>
          </a:bodyPr>
          <a:lstStyle/>
          <a:p>
            <a:pPr algn="l"/>
            <a:r>
              <a:rPr lang="fr-FR" sz="3300" b="1">
                <a:solidFill>
                  <a:srgbClr val="8C8D8E"/>
                </a:solidFill>
                <a:latin typeface="Myriad Pro" panose="020B0503030403020204" pitchFamily="34" charset="0"/>
              </a:rPr>
              <a:t>Consultations budgétaires </a:t>
            </a:r>
            <a:br>
              <a:rPr lang="fr-FR" sz="3300" b="1">
                <a:solidFill>
                  <a:srgbClr val="8C8D8E"/>
                </a:solidFill>
                <a:latin typeface="Myriad Pro" panose="020B0503030403020204" pitchFamily="34" charset="0"/>
              </a:rPr>
            </a:br>
            <a:r>
              <a:rPr lang="fr-FR" sz="3300" b="1">
                <a:solidFill>
                  <a:srgbClr val="8C8D8E"/>
                </a:solidFill>
                <a:latin typeface="Myriad Pro" panose="020B0503030403020204" pitchFamily="34" charset="0"/>
              </a:rPr>
              <a:t>en Colombie-Britannique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689734"/>
            <a:ext cx="3716111" cy="2787085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4320" y="4200539"/>
            <a:ext cx="310780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Kate Ryan-Lloyd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Greffière adjointe et greffière des comités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20980" r="7735" b="17541"/>
          <a:stretch/>
        </p:blipFill>
        <p:spPr>
          <a:xfrm>
            <a:off x="297180" y="329578"/>
            <a:ext cx="3512820" cy="9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15" y="18549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3600" b="1">
                <a:solidFill>
                  <a:srgbClr val="8C8D8E"/>
                </a:solidFill>
                <a:latin typeface="Myriad Pro" panose="020B0503030403020204" pitchFamily="34" charset="0"/>
              </a:rPr>
              <a:t>Merci!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6515" y="1487614"/>
            <a:ext cx="4323144" cy="13926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1500" b="1">
                <a:solidFill>
                  <a:srgbClr val="8C8D8E"/>
                </a:solidFill>
                <a:latin typeface="Myriad Pro" panose="020B0503030403020204" pitchFamily="34" charset="0"/>
              </a:rPr>
              <a:t>Kate Ryan-Lloyd</a:t>
            </a:r>
          </a:p>
          <a:p>
            <a:pPr algn="ctr"/>
            <a:r>
              <a:rPr lang="fr-FR" sz="1500" b="1">
                <a:solidFill>
                  <a:srgbClr val="8C8D8E"/>
                </a:solidFill>
                <a:latin typeface="Myriad Pro" panose="020B0503030403020204" pitchFamily="34" charset="0"/>
              </a:rPr>
              <a:t>Greffière adjointe et greffière des comités</a:t>
            </a:r>
          </a:p>
          <a:p>
            <a:pPr algn="ctr"/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Kate.Ryan-Lloyd@leg.bc.ca</a:t>
            </a:r>
          </a:p>
          <a:p>
            <a:pPr algn="ctr"/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Bureau 224, Bureaux du Parlement </a:t>
            </a:r>
          </a:p>
          <a:p>
            <a:pPr algn="ctr"/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p. 250-356-2933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7" y="1582298"/>
            <a:ext cx="4252004" cy="294823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12757" r="8337" b="13807"/>
          <a:stretch/>
        </p:blipFill>
        <p:spPr>
          <a:xfrm>
            <a:off x="6033135" y="3952073"/>
            <a:ext cx="1864519" cy="1020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08" y="3574626"/>
            <a:ext cx="304726" cy="304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41" y="2817153"/>
            <a:ext cx="457535" cy="444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83" y="3261297"/>
            <a:ext cx="280250" cy="279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96882" y="2917915"/>
            <a:ext cx="120302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www.leg.bc.ca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6881" y="3281499"/>
            <a:ext cx="1319913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@BCLegislature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6882" y="3588488"/>
            <a:ext cx="1862241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LegislativeAssemblyBC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87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17" y="859079"/>
            <a:ext cx="7886700" cy="994172"/>
          </a:xfrm>
        </p:spPr>
        <p:txBody>
          <a:bodyPr/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Processus de consultation budgétaire en CB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1" y="1853251"/>
            <a:ext cx="3868115" cy="2866191"/>
          </a:xfrm>
        </p:spPr>
        <p:txBody>
          <a:bodyPr>
            <a:normAutofit fontScale="92500" lnSpcReduction="10000"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Établi par voie législative en 2000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Loi sur la transparence et la responsabilité budgétaires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Document de consultation budgétaire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La consultation commence avant le 15 septembre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Rapport de comité pour l’Assemblée législative avant le 15 novembre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r="8403"/>
          <a:stretch/>
        </p:blipFill>
        <p:spPr>
          <a:xfrm>
            <a:off x="4451046" y="1694447"/>
            <a:ext cx="4342435" cy="3027821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70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116580"/>
            <a:ext cx="7886700" cy="994172"/>
          </a:xfrm>
        </p:spPr>
        <p:txBody>
          <a:bodyPr/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Aperçu du processus de consultation budgétaire en CB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172" y="2059807"/>
            <a:ext cx="3826388" cy="2649167"/>
          </a:xfrm>
        </p:spPr>
        <p:txBody>
          <a:bodyPr anchor="ctr">
            <a:normAutofit lnSpcReduction="10000"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Audiences publiques régionales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Propositions écrites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Réponses aux enquêtes en ligne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Propositions vidéo et audio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Options Skype et téléconférence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" y="2425380"/>
            <a:ext cx="4494602" cy="191802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69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86" y="921544"/>
            <a:ext cx="6751949" cy="994172"/>
          </a:xfrm>
        </p:spPr>
        <p:txBody>
          <a:bodyPr/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Rôles dans l’élaboration du budget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4001" y="1650507"/>
            <a:ext cx="3798667" cy="2679494"/>
          </a:xfrm>
          <a:prstGeom prst="rect">
            <a:avLst/>
          </a:prstGeom>
        </p:spPr>
        <p:txBody>
          <a:bodyPr vert="horz" lIns="68580" tIns="34290" rIns="68580" bIns="3429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Branche exécutive</a:t>
            </a:r>
          </a:p>
          <a:p>
            <a:pPr marL="0" indent="0">
              <a:buNone/>
            </a:pPr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Ministère des finances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Prépare le document de consultation budgétaire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Après publication du rapport, tient compte des recommandations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Prépare et présente le budget annuel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Applique, gère et fait des rapports sur le budget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635157"/>
            <a:ext cx="2386801" cy="3088802"/>
          </a:xfrm>
          <a:prstGeom prst="rect">
            <a:avLst/>
          </a:prstGeom>
          <a:ln w="762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63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09" y="924198"/>
            <a:ext cx="5348578" cy="994172"/>
          </a:xfrm>
        </p:spPr>
        <p:txBody>
          <a:bodyPr/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Rôles dans l’élaboration du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94" y="1872993"/>
            <a:ext cx="4686278" cy="2874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Branche législative</a:t>
            </a:r>
          </a:p>
          <a:p>
            <a:pPr marL="0" indent="0">
              <a:buNone/>
            </a:pPr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Comité permanent spécial des finances et des services du gouvernement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Consultations budgétaires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Participation de tous les partis reconnus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Délibère sur les résultats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Apporte des recommandations équilibrées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Fait un rapport à l’Assemblée législative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5" y="1918370"/>
            <a:ext cx="2151365" cy="2784119"/>
          </a:xfrm>
          <a:prstGeom prst="rect">
            <a:avLst/>
          </a:prstGeom>
          <a:ln w="762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688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754377"/>
            <a:ext cx="7886700" cy="994172"/>
          </a:xfrm>
        </p:spPr>
        <p:txBody>
          <a:bodyPr/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Participation et mobilisation citoyennes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64" y="1335998"/>
            <a:ext cx="4398983" cy="2679494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Sensibilisation passée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Nouvelles stratégies de communication et de sensibilisation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Publicité et mobilisation en ligne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9180" y="1301146"/>
            <a:ext cx="4127870" cy="267949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r>
              <a:rPr lang="fr-FR" dirty="0">
                <a:solidFill>
                  <a:srgbClr val="8C8D8E"/>
                </a:solidFill>
                <a:latin typeface="Myriad Pro" panose="020B0503030403020204" pitchFamily="34" charset="0"/>
              </a:rPr>
              <a:t>Mobilisation ciblée</a:t>
            </a:r>
          </a:p>
          <a:p>
            <a:pPr lvl="1">
              <a:spcBef>
                <a:spcPts val="750"/>
              </a:spcBef>
            </a:pPr>
            <a:r>
              <a:rPr lang="fr-FR" sz="2100" dirty="0">
                <a:solidFill>
                  <a:srgbClr val="8C8D8E"/>
                </a:solidFill>
                <a:latin typeface="Myriad Pro" panose="020B0503030403020204" pitchFamily="34" charset="0"/>
              </a:rPr>
              <a:t>Individus et organisations</a:t>
            </a:r>
          </a:p>
          <a:p>
            <a:pPr lvl="1">
              <a:spcBef>
                <a:spcPts val="750"/>
              </a:spcBef>
            </a:pPr>
            <a:r>
              <a:rPr lang="fr-FR" sz="2100" dirty="0">
                <a:solidFill>
                  <a:srgbClr val="8C8D8E"/>
                </a:solidFill>
                <a:latin typeface="Myriad Pro" panose="020B0503030403020204" pitchFamily="34" charset="0"/>
              </a:rPr>
              <a:t>Participants pour la première fois</a:t>
            </a:r>
          </a:p>
          <a:p>
            <a:pPr lvl="1">
              <a:spcBef>
                <a:spcPts val="750"/>
              </a:spcBef>
            </a:pPr>
            <a:r>
              <a:rPr lang="fr-FR" sz="2100" dirty="0">
                <a:solidFill>
                  <a:srgbClr val="8C8D8E"/>
                </a:solidFill>
                <a:latin typeface="Myriad Pro" panose="020B0503030403020204" pitchFamily="34" charset="0"/>
              </a:rPr>
              <a:t>Sensibilisation des </a:t>
            </a:r>
            <a:r>
              <a:rPr lang="fr-FR" sz="2100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autochtones</a:t>
            </a:r>
            <a:endParaRPr lang="fr-FR" sz="2100" dirty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19703" r="7082" b="28000"/>
          <a:stretch/>
        </p:blipFill>
        <p:spPr>
          <a:xfrm>
            <a:off x="1282700" y="3473036"/>
            <a:ext cx="3670250" cy="1467264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7423" b="9266"/>
          <a:stretch/>
        </p:blipFill>
        <p:spPr>
          <a:xfrm>
            <a:off x="4985534" y="3763184"/>
            <a:ext cx="2240766" cy="128792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943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172" y="564265"/>
            <a:ext cx="1267428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Brochure</a:t>
            </a:r>
            <a:b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</a:br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sur la consultation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971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" y="226688"/>
            <a:ext cx="2185250" cy="4916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39" y="754164"/>
            <a:ext cx="3055520" cy="3954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62" y="119364"/>
            <a:ext cx="3868838" cy="193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1" y="-20750"/>
            <a:ext cx="14821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Flyer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9891" y="4616440"/>
            <a:ext cx="139841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Affiche sur la consultation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6100" y="84342"/>
            <a:ext cx="106297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Publicité en ligne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8831" y="2294751"/>
            <a:ext cx="137516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Réseaux sociaux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20" y="2508777"/>
            <a:ext cx="3507380" cy="25924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560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990597"/>
            <a:ext cx="7886700" cy="994172"/>
          </a:xfrm>
        </p:spPr>
        <p:txBody>
          <a:bodyPr/>
          <a:lstStyle/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Étapes suivantes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884638"/>
            <a:ext cx="3966210" cy="2679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Explorer la budgétisation participative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Suivre l’impact et la mise en œuvre des recommandations du comité</a:t>
            </a:r>
          </a:p>
          <a:p>
            <a:r>
              <a:rPr lang="fr-FR">
                <a:solidFill>
                  <a:srgbClr val="8C8D8E"/>
                </a:solidFill>
                <a:latin typeface="Myriad Pro" panose="020B0503030403020204" pitchFamily="34" charset="0"/>
              </a:rPr>
              <a:t>Renouvellement de la sensibilisation et de la communication en ligne à de nouveaux participants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58" y="1337464"/>
            <a:ext cx="4189823" cy="292608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433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254</Words>
  <Application>Microsoft Office PowerPoint</Application>
  <PresentationFormat>On-screen Show (16:9)</PresentationFormat>
  <Paragraphs>72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Processus de consultation budgétaire en CB</vt:lpstr>
      <vt:lpstr>Aperçu du processus de consultation budgétaire en CB</vt:lpstr>
      <vt:lpstr>Rôles dans l’élaboration du budget</vt:lpstr>
      <vt:lpstr>Rôles dans l’élaboration du budget</vt:lpstr>
      <vt:lpstr>Participation et mobilisation citoyennes</vt:lpstr>
      <vt:lpstr>PowerPoint Presentation</vt:lpstr>
      <vt:lpstr>PowerPoint Presentation</vt:lpstr>
      <vt:lpstr>Étapes suivantes</vt:lpstr>
      <vt:lpstr>Merci!</vt:lpstr>
    </vt:vector>
  </TitlesOfParts>
  <Company>Legislative Assembly of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Nicki</dc:creator>
  <cp:lastModifiedBy>Lemieux, Emilie</cp:lastModifiedBy>
  <cp:revision>32</cp:revision>
  <cp:lastPrinted>2018-09-06T00:14:53Z</cp:lastPrinted>
  <dcterms:created xsi:type="dcterms:W3CDTF">2018-09-04T17:26:34Z</dcterms:created>
  <dcterms:modified xsi:type="dcterms:W3CDTF">2018-09-06T15:42:16Z</dcterms:modified>
</cp:coreProperties>
</file>